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1" r:id="rId1"/>
  </p:sldMasterIdLst>
  <p:sldIdLst>
    <p:sldId id="256" r:id="rId2"/>
    <p:sldId id="257" r:id="rId3"/>
    <p:sldId id="260" r:id="rId4"/>
    <p:sldId id="262" r:id="rId5"/>
    <p:sldId id="268" r:id="rId6"/>
    <p:sldId id="261" r:id="rId7"/>
    <p:sldId id="258" r:id="rId8"/>
    <p:sldId id="259" r:id="rId9"/>
    <p:sldId id="263" r:id="rId10"/>
    <p:sldId id="266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7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JPG>
</file>

<file path=ppt/media/image3.png>
</file>

<file path=ppt/media/image4.jpg>
</file>

<file path=ppt/media/image5.jpg>
</file>

<file path=ppt/media/image6.gif>
</file>

<file path=ppt/media/image7.gif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02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104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945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096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32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480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216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375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82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90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477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546" y="685799"/>
            <a:ext cx="4945488" cy="4800601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SEMINAR</a:t>
            </a:r>
            <a:br>
              <a:rPr lang="en-US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8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r>
              <a:rPr lang="en-US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5400" b="1" dirty="0" smtClean="0">
                <a:solidFill>
                  <a:srgbClr val="002060"/>
                </a:solidFill>
                <a:latin typeface="Cooper Black" panose="0208090404030B020404" pitchFamily="18" charset="0"/>
                <a:cs typeface="Courier New" panose="02070309020205020404" pitchFamily="49" charset="0"/>
              </a:rPr>
              <a:t>LINE FOLLOWER ROBOT</a:t>
            </a:r>
            <a:endParaRPr lang="en-US" sz="5400" b="1" dirty="0">
              <a:solidFill>
                <a:srgbClr val="002060"/>
              </a:solidFill>
              <a:latin typeface="Cooper Black" panose="0208090404030B020404" pitchFamily="18" charset="0"/>
              <a:cs typeface="Courier New" panose="02070309020205020404" pitchFamily="49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3" t="791" r="14476" b="-791"/>
          <a:stretch/>
        </p:blipFill>
        <p:spPr>
          <a:xfrm>
            <a:off x="5234609" y="-1"/>
            <a:ext cx="6957392" cy="695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80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34791" y="1129063"/>
            <a:ext cx="5490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0 0 1 0 0 &gt; ERROR=0; ON THE LINE</a:t>
            </a:r>
            <a:endParaRPr lang="en-US" sz="2800" b="1" dirty="0">
              <a:solidFill>
                <a:srgbClr val="002060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1488327" y="1831497"/>
            <a:ext cx="9326880" cy="1209420"/>
            <a:chOff x="1674055" y="3066757"/>
            <a:chExt cx="9172135" cy="1814732"/>
          </a:xfrm>
        </p:grpSpPr>
        <p:grpSp>
          <p:nvGrpSpPr>
            <p:cNvPr id="14" name="Group 13"/>
            <p:cNvGrpSpPr/>
            <p:nvPr/>
          </p:nvGrpSpPr>
          <p:grpSpPr>
            <a:xfrm>
              <a:off x="1674055" y="3066757"/>
              <a:ext cx="9172135" cy="1814732"/>
              <a:chOff x="1674055" y="3066757"/>
              <a:chExt cx="9172135" cy="1814732"/>
            </a:xfrm>
          </p:grpSpPr>
          <p:sp>
            <p:nvSpPr>
              <p:cNvPr id="16" name="Rectangle 15"/>
              <p:cNvSpPr/>
              <p:nvPr/>
            </p:nvSpPr>
            <p:spPr>
              <a:xfrm>
                <a:off x="1674055" y="3066757"/>
                <a:ext cx="9172135" cy="1814732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5936565" y="3502855"/>
                <a:ext cx="647114" cy="942535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4070251" y="3502854"/>
                <a:ext cx="647114" cy="942535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2203938" y="3502855"/>
                <a:ext cx="647114" cy="942535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7882593" y="3502853"/>
                <a:ext cx="647114" cy="942535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9636361" y="3502853"/>
                <a:ext cx="647114" cy="942535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353999" y="3789454"/>
                <a:ext cx="5298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S0</a:t>
                </a:r>
                <a:endParaRPr lang="en-US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201555" y="3802010"/>
                <a:ext cx="5298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S1</a:t>
                </a:r>
                <a:endParaRPr lang="en-US" dirty="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7985761" y="3789454"/>
                <a:ext cx="5298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S3</a:t>
                </a:r>
                <a:endParaRPr lang="en-US" dirty="0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9758280" y="3789454"/>
                <a:ext cx="5298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S4</a:t>
                </a:r>
                <a:endParaRPr lang="en-US" dirty="0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6067866" y="3780912"/>
              <a:ext cx="5298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S2</a:t>
              </a:r>
              <a:endParaRPr lang="en-US" dirty="0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7069418" y="3982932"/>
            <a:ext cx="31836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0 0 1 1 0 &gt; ERROR=5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069417" y="4506152"/>
            <a:ext cx="33664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0 0 0 1 0 &gt; ERROR=10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069417" y="5029372"/>
            <a:ext cx="33664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0 0 0 1 1 &gt; ERROR=15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069416" y="5552592"/>
            <a:ext cx="33664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0 0 0 0 </a:t>
            </a:r>
            <a:r>
              <a:rPr lang="en-US" sz="2800" b="1" dirty="0">
                <a:solidFill>
                  <a:srgbClr val="002060"/>
                </a:solidFill>
              </a:rPr>
              <a:t>1</a:t>
            </a:r>
            <a:r>
              <a:rPr lang="en-US" sz="2800" b="1" dirty="0" smtClean="0">
                <a:solidFill>
                  <a:srgbClr val="002060"/>
                </a:solidFill>
              </a:rPr>
              <a:t> &gt; ERROR=20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46618" y="5638972"/>
            <a:ext cx="3690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1</a:t>
            </a:r>
            <a:r>
              <a:rPr lang="en-US" sz="2800" b="1" dirty="0" smtClean="0">
                <a:solidFill>
                  <a:srgbClr val="002060"/>
                </a:solidFill>
              </a:rPr>
              <a:t> 0 0 0 0 &gt; ERROR=-20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946619" y="5115752"/>
            <a:ext cx="3549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1</a:t>
            </a:r>
            <a:r>
              <a:rPr lang="en-US" sz="2800" b="1" dirty="0" smtClean="0">
                <a:solidFill>
                  <a:srgbClr val="002060"/>
                </a:solidFill>
              </a:rPr>
              <a:t> </a:t>
            </a:r>
            <a:r>
              <a:rPr lang="en-US" sz="2800" b="1" dirty="0">
                <a:solidFill>
                  <a:srgbClr val="002060"/>
                </a:solidFill>
              </a:rPr>
              <a:t>1</a:t>
            </a:r>
            <a:r>
              <a:rPr lang="en-US" sz="2800" b="1" dirty="0" smtClean="0">
                <a:solidFill>
                  <a:srgbClr val="002060"/>
                </a:solidFill>
              </a:rPr>
              <a:t> 0 0 0 &gt; ERROR=-15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946619" y="4549342"/>
            <a:ext cx="3549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0 1 0 0 0 &gt; ERROR=-10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946619" y="3982932"/>
            <a:ext cx="33664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0 </a:t>
            </a:r>
            <a:r>
              <a:rPr lang="en-US" sz="2800" b="1" dirty="0">
                <a:solidFill>
                  <a:srgbClr val="002060"/>
                </a:solidFill>
              </a:rPr>
              <a:t>1</a:t>
            </a:r>
            <a:r>
              <a:rPr lang="en-US" sz="2800" b="1" dirty="0" smtClean="0">
                <a:solidFill>
                  <a:srgbClr val="002060"/>
                </a:solidFill>
              </a:rPr>
              <a:t> </a:t>
            </a:r>
            <a:r>
              <a:rPr lang="en-US" sz="2800" b="1" dirty="0">
                <a:solidFill>
                  <a:srgbClr val="002060"/>
                </a:solidFill>
              </a:rPr>
              <a:t>1</a:t>
            </a:r>
            <a:r>
              <a:rPr lang="en-US" sz="2800" b="1" dirty="0" smtClean="0">
                <a:solidFill>
                  <a:srgbClr val="002060"/>
                </a:solidFill>
              </a:rPr>
              <a:t> 0 0 &gt; ERROR=-5</a:t>
            </a:r>
            <a:endParaRPr lang="en-US" sz="2800" b="1" dirty="0">
              <a:solidFill>
                <a:srgbClr val="002060"/>
              </a:solidFill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980810" y="3141194"/>
            <a:ext cx="8341913" cy="466133"/>
            <a:chOff x="2082018" y="5082286"/>
            <a:chExt cx="8297556" cy="466133"/>
          </a:xfrm>
        </p:grpSpPr>
        <p:sp>
          <p:nvSpPr>
            <p:cNvPr id="43" name="TextBox 42"/>
            <p:cNvSpPr txBox="1"/>
            <p:nvPr/>
          </p:nvSpPr>
          <p:spPr>
            <a:xfrm>
              <a:off x="6067866" y="5086754"/>
              <a:ext cx="3938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0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082018" y="5086751"/>
              <a:ext cx="6424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-20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805177" y="5086752"/>
              <a:ext cx="5743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20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136500" y="5082286"/>
              <a:ext cx="6061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-15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139480" y="5082286"/>
              <a:ext cx="513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-5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114276" y="5082286"/>
              <a:ext cx="6535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-10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085400" y="5082288"/>
              <a:ext cx="3938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</a:rPr>
                <a:t>5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999232" y="5082288"/>
              <a:ext cx="4964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15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8053763" y="5082289"/>
              <a:ext cx="5334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10</a:t>
              </a:r>
              <a:endParaRPr lang="en-US" dirty="0">
                <a:solidFill>
                  <a:srgbClr val="00206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1148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1820379" y="920689"/>
            <a:ext cx="282486" cy="22478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735429" y="1633498"/>
            <a:ext cx="2405847" cy="1800664"/>
            <a:chOff x="3189107" y="1758463"/>
            <a:chExt cx="3341077" cy="2672860"/>
          </a:xfrm>
        </p:grpSpPr>
        <p:grpSp>
          <p:nvGrpSpPr>
            <p:cNvPr id="6" name="Group 5"/>
            <p:cNvGrpSpPr/>
            <p:nvPr/>
          </p:nvGrpSpPr>
          <p:grpSpPr>
            <a:xfrm>
              <a:off x="3791243" y="2447779"/>
              <a:ext cx="2194560" cy="1983544"/>
              <a:chOff x="3981157" y="647114"/>
              <a:chExt cx="1069145" cy="956603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82" t="9436" r="71963" b="76615"/>
              <a:stretch/>
            </p:blipFill>
            <p:spPr>
              <a:xfrm>
                <a:off x="3981157" y="647114"/>
                <a:ext cx="1069145" cy="956603"/>
              </a:xfrm>
              <a:prstGeom prst="rect">
                <a:avLst/>
              </a:prstGeom>
            </p:spPr>
          </p:pic>
          <p:sp>
            <p:nvSpPr>
              <p:cNvPr id="5" name="Rectangle 4"/>
              <p:cNvSpPr/>
              <p:nvPr/>
            </p:nvSpPr>
            <p:spPr>
              <a:xfrm>
                <a:off x="4206240" y="675250"/>
                <a:ext cx="590843" cy="8581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Rectangle 6"/>
            <p:cNvSpPr/>
            <p:nvPr/>
          </p:nvSpPr>
          <p:spPr>
            <a:xfrm>
              <a:off x="3189107" y="1758463"/>
              <a:ext cx="3341077" cy="689316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4766818" y="1983545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070360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29957" y="1974167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352434" y="1974166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992837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Rectangle 55"/>
          <p:cNvSpPr/>
          <p:nvPr/>
        </p:nvSpPr>
        <p:spPr>
          <a:xfrm>
            <a:off x="9516287" y="834033"/>
            <a:ext cx="282486" cy="22478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5980112" y="920689"/>
            <a:ext cx="282486" cy="22478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/>
          <p:cNvGrpSpPr/>
          <p:nvPr/>
        </p:nvGrpSpPr>
        <p:grpSpPr>
          <a:xfrm rot="20546149">
            <a:off x="4781610" y="1742861"/>
            <a:ext cx="2220184" cy="1687580"/>
            <a:chOff x="3189107" y="1758463"/>
            <a:chExt cx="3341077" cy="2672860"/>
          </a:xfrm>
        </p:grpSpPr>
        <p:grpSp>
          <p:nvGrpSpPr>
            <p:cNvPr id="36" name="Group 35"/>
            <p:cNvGrpSpPr/>
            <p:nvPr/>
          </p:nvGrpSpPr>
          <p:grpSpPr>
            <a:xfrm>
              <a:off x="3791243" y="2447779"/>
              <a:ext cx="2194560" cy="1983544"/>
              <a:chOff x="3981157" y="647114"/>
              <a:chExt cx="1069145" cy="956603"/>
            </a:xfrm>
          </p:grpSpPr>
          <p:pic>
            <p:nvPicPr>
              <p:cNvPr id="43" name="Picture 42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82" t="9436" r="71963" b="76615"/>
              <a:stretch/>
            </p:blipFill>
            <p:spPr>
              <a:xfrm>
                <a:off x="3981157" y="647114"/>
                <a:ext cx="1069145" cy="956603"/>
              </a:xfrm>
              <a:prstGeom prst="rect">
                <a:avLst/>
              </a:prstGeom>
            </p:spPr>
          </p:pic>
          <p:sp>
            <p:nvSpPr>
              <p:cNvPr id="44" name="Rectangle 43"/>
              <p:cNvSpPr/>
              <p:nvPr/>
            </p:nvSpPr>
            <p:spPr>
              <a:xfrm>
                <a:off x="4206240" y="675250"/>
                <a:ext cx="590843" cy="8581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3189107" y="1758463"/>
              <a:ext cx="3341077" cy="689316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766818" y="1983545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070360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3429957" y="1974167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352434" y="1974166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992837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 rot="1148358">
            <a:off x="8607982" y="1743078"/>
            <a:ext cx="2099096" cy="1745254"/>
            <a:chOff x="3189107" y="1758463"/>
            <a:chExt cx="3341077" cy="2672860"/>
          </a:xfrm>
        </p:grpSpPr>
        <p:grpSp>
          <p:nvGrpSpPr>
            <p:cNvPr id="46" name="Group 45"/>
            <p:cNvGrpSpPr/>
            <p:nvPr/>
          </p:nvGrpSpPr>
          <p:grpSpPr>
            <a:xfrm>
              <a:off x="3791243" y="2447779"/>
              <a:ext cx="2194560" cy="1983544"/>
              <a:chOff x="3981157" y="647114"/>
              <a:chExt cx="1069145" cy="956603"/>
            </a:xfrm>
          </p:grpSpPr>
          <p:pic>
            <p:nvPicPr>
              <p:cNvPr id="53" name="Picture 52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82" t="9436" r="71963" b="76615"/>
              <a:stretch/>
            </p:blipFill>
            <p:spPr>
              <a:xfrm>
                <a:off x="3981157" y="647114"/>
                <a:ext cx="1069145" cy="956603"/>
              </a:xfrm>
              <a:prstGeom prst="rect">
                <a:avLst/>
              </a:prstGeom>
            </p:spPr>
          </p:pic>
          <p:sp>
            <p:nvSpPr>
              <p:cNvPr id="54" name="Rectangle 53"/>
              <p:cNvSpPr/>
              <p:nvPr/>
            </p:nvSpPr>
            <p:spPr>
              <a:xfrm>
                <a:off x="4206240" y="675250"/>
                <a:ext cx="590843" cy="8581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Rectangle 46"/>
            <p:cNvSpPr/>
            <p:nvPr/>
          </p:nvSpPr>
          <p:spPr>
            <a:xfrm>
              <a:off x="3189107" y="1758463"/>
              <a:ext cx="3341077" cy="689316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4766818" y="1983545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4070360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3429957" y="1974167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5352434" y="1974166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5992837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1395422" y="368518"/>
            <a:ext cx="13212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002060"/>
                </a:solidFill>
              </a:rPr>
              <a:t>ERROR=0</a:t>
            </a:r>
            <a:endParaRPr lang="en-US" sz="2200" b="1" dirty="0">
              <a:solidFill>
                <a:srgbClr val="00206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021662" y="368517"/>
            <a:ext cx="13212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002060"/>
                </a:solidFill>
              </a:rPr>
              <a:t>ERROR&lt;0</a:t>
            </a:r>
            <a:endParaRPr lang="en-US" sz="2200" b="1" dirty="0">
              <a:solidFill>
                <a:srgbClr val="002060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5414425" y="368518"/>
            <a:ext cx="13212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002060"/>
                </a:solidFill>
              </a:rPr>
              <a:t>ERROR&gt;0</a:t>
            </a:r>
            <a:endParaRPr lang="en-US" sz="2200" b="1" dirty="0">
              <a:solidFill>
                <a:srgbClr val="00206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820379" y="4220241"/>
            <a:ext cx="9799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LEFT MOTOR SPEED= LEFT BASE SPEED + CORRECTION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65" name="Curved Right Arrow 64"/>
          <p:cNvSpPr/>
          <p:nvPr/>
        </p:nvSpPr>
        <p:spPr>
          <a:xfrm>
            <a:off x="8151343" y="2476633"/>
            <a:ext cx="648096" cy="1012873"/>
          </a:xfrm>
          <a:prstGeom prst="curved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Curved Left Arrow 65"/>
          <p:cNvSpPr/>
          <p:nvPr/>
        </p:nvSpPr>
        <p:spPr>
          <a:xfrm rot="10800000">
            <a:off x="4621486" y="2748583"/>
            <a:ext cx="604606" cy="1012873"/>
          </a:xfrm>
          <a:prstGeom prst="curved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7" name="Curved Right Arrow 66"/>
          <p:cNvSpPr/>
          <p:nvPr/>
        </p:nvSpPr>
        <p:spPr>
          <a:xfrm rot="10800000">
            <a:off x="10259558" y="2723195"/>
            <a:ext cx="648096" cy="1012873"/>
          </a:xfrm>
          <a:prstGeom prst="curved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Curved Left Arrow 67"/>
          <p:cNvSpPr/>
          <p:nvPr/>
        </p:nvSpPr>
        <p:spPr>
          <a:xfrm>
            <a:off x="6813224" y="2490030"/>
            <a:ext cx="604606" cy="1012873"/>
          </a:xfrm>
          <a:prstGeom prst="curved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697873" y="4679025"/>
            <a:ext cx="9799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RIGHT MOTOR SPEED= RIGHT BASE SPEED - CORRECTION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70" name="Up Arrow 69"/>
          <p:cNvSpPr/>
          <p:nvPr/>
        </p:nvSpPr>
        <p:spPr>
          <a:xfrm>
            <a:off x="10583606" y="783297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Up Arrow 70"/>
          <p:cNvSpPr/>
          <p:nvPr/>
        </p:nvSpPr>
        <p:spPr>
          <a:xfrm>
            <a:off x="8219223" y="783297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Up Arrow 71"/>
          <p:cNvSpPr/>
          <p:nvPr/>
        </p:nvSpPr>
        <p:spPr>
          <a:xfrm>
            <a:off x="6922160" y="783297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Up Arrow 72"/>
          <p:cNvSpPr/>
          <p:nvPr/>
        </p:nvSpPr>
        <p:spPr>
          <a:xfrm>
            <a:off x="4670169" y="806774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Up Arrow 73"/>
          <p:cNvSpPr/>
          <p:nvPr/>
        </p:nvSpPr>
        <p:spPr>
          <a:xfrm>
            <a:off x="2810544" y="806774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Up Arrow 74"/>
          <p:cNvSpPr/>
          <p:nvPr/>
        </p:nvSpPr>
        <p:spPr>
          <a:xfrm>
            <a:off x="431910" y="797962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Up Arrow 75"/>
          <p:cNvSpPr/>
          <p:nvPr/>
        </p:nvSpPr>
        <p:spPr>
          <a:xfrm>
            <a:off x="1786705" y="5621353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Curved Left Arrow 76"/>
          <p:cNvSpPr/>
          <p:nvPr/>
        </p:nvSpPr>
        <p:spPr>
          <a:xfrm>
            <a:off x="6826745" y="5474196"/>
            <a:ext cx="604606" cy="1012873"/>
          </a:xfrm>
          <a:prstGeom prst="curved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268945" y="5698142"/>
            <a:ext cx="3126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BASE SPEED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7586110" y="5707053"/>
            <a:ext cx="3126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CORRECTION</a:t>
            </a:r>
            <a:endParaRPr lang="en-US" sz="28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22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1820379" y="920689"/>
            <a:ext cx="282486" cy="22478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735429" y="1633498"/>
            <a:ext cx="2405847" cy="1800664"/>
            <a:chOff x="3189107" y="1758463"/>
            <a:chExt cx="3341077" cy="2672860"/>
          </a:xfrm>
        </p:grpSpPr>
        <p:grpSp>
          <p:nvGrpSpPr>
            <p:cNvPr id="6" name="Group 5"/>
            <p:cNvGrpSpPr/>
            <p:nvPr/>
          </p:nvGrpSpPr>
          <p:grpSpPr>
            <a:xfrm>
              <a:off x="3791243" y="2447779"/>
              <a:ext cx="2194560" cy="1983544"/>
              <a:chOff x="3981157" y="647114"/>
              <a:chExt cx="1069145" cy="956603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82" t="9436" r="71963" b="76615"/>
              <a:stretch/>
            </p:blipFill>
            <p:spPr>
              <a:xfrm>
                <a:off x="3981157" y="647114"/>
                <a:ext cx="1069145" cy="956603"/>
              </a:xfrm>
              <a:prstGeom prst="rect">
                <a:avLst/>
              </a:prstGeom>
            </p:spPr>
          </p:pic>
          <p:sp>
            <p:nvSpPr>
              <p:cNvPr id="5" name="Rectangle 4"/>
              <p:cNvSpPr/>
              <p:nvPr/>
            </p:nvSpPr>
            <p:spPr>
              <a:xfrm>
                <a:off x="4206240" y="675250"/>
                <a:ext cx="590843" cy="8581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Rectangle 6"/>
            <p:cNvSpPr/>
            <p:nvPr/>
          </p:nvSpPr>
          <p:spPr>
            <a:xfrm>
              <a:off x="3189107" y="1758463"/>
              <a:ext cx="3341077" cy="689316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4766818" y="1983545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070360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429957" y="1974167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352434" y="1974166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992837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Rectangle 55"/>
          <p:cNvSpPr/>
          <p:nvPr/>
        </p:nvSpPr>
        <p:spPr>
          <a:xfrm>
            <a:off x="9516287" y="834033"/>
            <a:ext cx="282486" cy="22478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5980112" y="920689"/>
            <a:ext cx="282486" cy="22478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/>
          <p:cNvGrpSpPr/>
          <p:nvPr/>
        </p:nvGrpSpPr>
        <p:grpSpPr>
          <a:xfrm rot="20546149">
            <a:off x="4781610" y="1742861"/>
            <a:ext cx="2220184" cy="1687580"/>
            <a:chOff x="3189107" y="1758463"/>
            <a:chExt cx="3341077" cy="2672860"/>
          </a:xfrm>
        </p:grpSpPr>
        <p:grpSp>
          <p:nvGrpSpPr>
            <p:cNvPr id="36" name="Group 35"/>
            <p:cNvGrpSpPr/>
            <p:nvPr/>
          </p:nvGrpSpPr>
          <p:grpSpPr>
            <a:xfrm>
              <a:off x="3791243" y="2447779"/>
              <a:ext cx="2194560" cy="1983544"/>
              <a:chOff x="3981157" y="647114"/>
              <a:chExt cx="1069145" cy="956603"/>
            </a:xfrm>
          </p:grpSpPr>
          <p:pic>
            <p:nvPicPr>
              <p:cNvPr id="43" name="Picture 42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82" t="9436" r="71963" b="76615"/>
              <a:stretch/>
            </p:blipFill>
            <p:spPr>
              <a:xfrm>
                <a:off x="3981157" y="647114"/>
                <a:ext cx="1069145" cy="956603"/>
              </a:xfrm>
              <a:prstGeom prst="rect">
                <a:avLst/>
              </a:prstGeom>
            </p:spPr>
          </p:pic>
          <p:sp>
            <p:nvSpPr>
              <p:cNvPr id="44" name="Rectangle 43"/>
              <p:cNvSpPr/>
              <p:nvPr/>
            </p:nvSpPr>
            <p:spPr>
              <a:xfrm>
                <a:off x="4206240" y="675250"/>
                <a:ext cx="590843" cy="8581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3189107" y="1758463"/>
              <a:ext cx="3341077" cy="689316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766818" y="1983545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070360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3429957" y="1974167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352434" y="1974166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992837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 rot="1148358">
            <a:off x="8607982" y="1743078"/>
            <a:ext cx="2099096" cy="1745254"/>
            <a:chOff x="3189107" y="1758463"/>
            <a:chExt cx="3341077" cy="2672860"/>
          </a:xfrm>
        </p:grpSpPr>
        <p:grpSp>
          <p:nvGrpSpPr>
            <p:cNvPr id="46" name="Group 45"/>
            <p:cNvGrpSpPr/>
            <p:nvPr/>
          </p:nvGrpSpPr>
          <p:grpSpPr>
            <a:xfrm>
              <a:off x="3791243" y="2447779"/>
              <a:ext cx="2194560" cy="1983544"/>
              <a:chOff x="3981157" y="647114"/>
              <a:chExt cx="1069145" cy="956603"/>
            </a:xfrm>
          </p:grpSpPr>
          <p:pic>
            <p:nvPicPr>
              <p:cNvPr id="53" name="Picture 52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82" t="9436" r="71963" b="76615"/>
              <a:stretch/>
            </p:blipFill>
            <p:spPr>
              <a:xfrm>
                <a:off x="3981157" y="647114"/>
                <a:ext cx="1069145" cy="956603"/>
              </a:xfrm>
              <a:prstGeom prst="rect">
                <a:avLst/>
              </a:prstGeom>
            </p:spPr>
          </p:pic>
          <p:sp>
            <p:nvSpPr>
              <p:cNvPr id="54" name="Rectangle 53"/>
              <p:cNvSpPr/>
              <p:nvPr/>
            </p:nvSpPr>
            <p:spPr>
              <a:xfrm>
                <a:off x="4206240" y="675250"/>
                <a:ext cx="590843" cy="8581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Rectangle 46"/>
            <p:cNvSpPr/>
            <p:nvPr/>
          </p:nvSpPr>
          <p:spPr>
            <a:xfrm>
              <a:off x="3189107" y="1758463"/>
              <a:ext cx="3341077" cy="689316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4766818" y="1983545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4070360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3429957" y="1974167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5352434" y="1974166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5992837" y="1983544"/>
              <a:ext cx="243410" cy="23915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1395422" y="368518"/>
            <a:ext cx="13212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002060"/>
                </a:solidFill>
              </a:rPr>
              <a:t>ERROR=0</a:t>
            </a:r>
            <a:endParaRPr lang="en-US" sz="2200" b="1" dirty="0">
              <a:solidFill>
                <a:srgbClr val="00206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021662" y="368517"/>
            <a:ext cx="13212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002060"/>
                </a:solidFill>
              </a:rPr>
              <a:t>ERROR&lt;0</a:t>
            </a:r>
            <a:endParaRPr lang="en-US" sz="2200" b="1" dirty="0">
              <a:solidFill>
                <a:srgbClr val="002060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5414425" y="368518"/>
            <a:ext cx="13212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002060"/>
                </a:solidFill>
              </a:rPr>
              <a:t>ERROR&gt;0</a:t>
            </a:r>
            <a:endParaRPr lang="en-US" sz="2200" b="1" dirty="0">
              <a:solidFill>
                <a:srgbClr val="00206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750565" y="4220241"/>
            <a:ext cx="3126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CORRECTION= P+D</a:t>
            </a:r>
            <a:endParaRPr lang="en-US" sz="2800" b="1" dirty="0">
              <a:solidFill>
                <a:srgbClr val="00206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091538" y="4820642"/>
            <a:ext cx="24965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</a:rPr>
              <a:t>P=K</a:t>
            </a:r>
            <a:r>
              <a:rPr lang="en-US" sz="2800" b="1" dirty="0" smtClean="0">
                <a:solidFill>
                  <a:srgbClr val="002060"/>
                </a:solidFill>
              </a:rPr>
              <a:t>P X ERROR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300063" y="5482598"/>
            <a:ext cx="4697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</a:rPr>
              <a:t>D=</a:t>
            </a:r>
            <a:r>
              <a:rPr lang="en-US" sz="3200" b="1" dirty="0" err="1" smtClean="0">
                <a:solidFill>
                  <a:srgbClr val="002060"/>
                </a:solidFill>
              </a:rPr>
              <a:t>K</a:t>
            </a:r>
            <a:r>
              <a:rPr lang="en-US" sz="2800" b="1" dirty="0" err="1">
                <a:solidFill>
                  <a:srgbClr val="002060"/>
                </a:solidFill>
              </a:rPr>
              <a:t>d</a:t>
            </a:r>
            <a:r>
              <a:rPr lang="en-US" sz="2800" b="1" dirty="0" smtClean="0">
                <a:solidFill>
                  <a:srgbClr val="002060"/>
                </a:solidFill>
              </a:rPr>
              <a:t> X (ERROR-LAST ERROR)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65" name="Curved Right Arrow 64"/>
          <p:cNvSpPr/>
          <p:nvPr/>
        </p:nvSpPr>
        <p:spPr>
          <a:xfrm>
            <a:off x="8151343" y="2476633"/>
            <a:ext cx="648096" cy="1012873"/>
          </a:xfrm>
          <a:prstGeom prst="curved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Curved Left Arrow 65"/>
          <p:cNvSpPr/>
          <p:nvPr/>
        </p:nvSpPr>
        <p:spPr>
          <a:xfrm rot="10800000">
            <a:off x="4621486" y="2748583"/>
            <a:ext cx="604606" cy="1012873"/>
          </a:xfrm>
          <a:prstGeom prst="curved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7" name="Curved Right Arrow 66"/>
          <p:cNvSpPr/>
          <p:nvPr/>
        </p:nvSpPr>
        <p:spPr>
          <a:xfrm rot="10800000">
            <a:off x="10259558" y="2723195"/>
            <a:ext cx="648096" cy="1012873"/>
          </a:xfrm>
          <a:prstGeom prst="curved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Curved Left Arrow 67"/>
          <p:cNvSpPr/>
          <p:nvPr/>
        </p:nvSpPr>
        <p:spPr>
          <a:xfrm>
            <a:off x="6813224" y="2490030"/>
            <a:ext cx="604606" cy="1012873"/>
          </a:xfrm>
          <a:prstGeom prst="curved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Up Arrow 63"/>
          <p:cNvSpPr/>
          <p:nvPr/>
        </p:nvSpPr>
        <p:spPr>
          <a:xfrm>
            <a:off x="431910" y="797962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Up Arrow 68"/>
          <p:cNvSpPr/>
          <p:nvPr/>
        </p:nvSpPr>
        <p:spPr>
          <a:xfrm>
            <a:off x="2991439" y="797962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Up Arrow 69"/>
          <p:cNvSpPr/>
          <p:nvPr/>
        </p:nvSpPr>
        <p:spPr>
          <a:xfrm>
            <a:off x="4657951" y="819544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Up Arrow 70"/>
          <p:cNvSpPr/>
          <p:nvPr/>
        </p:nvSpPr>
        <p:spPr>
          <a:xfrm>
            <a:off x="6757036" y="819544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Up Arrow 71"/>
          <p:cNvSpPr/>
          <p:nvPr/>
        </p:nvSpPr>
        <p:spPr>
          <a:xfrm>
            <a:off x="8439402" y="928864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Up Arrow 72"/>
          <p:cNvSpPr/>
          <p:nvPr/>
        </p:nvSpPr>
        <p:spPr>
          <a:xfrm>
            <a:off x="10474067" y="928864"/>
            <a:ext cx="433587" cy="640428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699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714" y="148510"/>
            <a:ext cx="8152326" cy="64999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7714076" y="1655919"/>
            <a:ext cx="800219" cy="1802055"/>
          </a:xfrm>
          <a:prstGeom prst="rect">
            <a:avLst/>
          </a:prstGeom>
          <a:solidFill>
            <a:schemeClr val="bg1"/>
          </a:solidFill>
        </p:spPr>
        <p:txBody>
          <a:bodyPr vert="eaVert" wrap="square" rtlCol="0">
            <a:spAutoFit/>
          </a:bodyPr>
          <a:lstStyle/>
          <a:p>
            <a:r>
              <a:rPr lang="en-US" dirty="0" smtClean="0"/>
              <a:t>          </a:t>
            </a:r>
            <a:r>
              <a:rPr lang="en-US" sz="2000" b="1" dirty="0" smtClean="0">
                <a:solidFill>
                  <a:srgbClr val="0070C0"/>
                </a:solidFill>
              </a:rPr>
              <a:t>Analog </a:t>
            </a:r>
          </a:p>
          <a:p>
            <a:r>
              <a:rPr lang="en-US" sz="2000" b="1" dirty="0" smtClean="0">
                <a:solidFill>
                  <a:srgbClr val="0070C0"/>
                </a:solidFill>
              </a:rPr>
              <a:t>           Value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84444" y="4481848"/>
            <a:ext cx="1056068" cy="323165"/>
          </a:xfrm>
          <a:prstGeom prst="rect">
            <a:avLst/>
          </a:prstGeom>
          <a:solidFill>
            <a:schemeClr val="bg1"/>
          </a:solidFill>
        </p:spPr>
        <p:txBody>
          <a:bodyPr wrap="square" bIns="0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L298N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399606" y="4685513"/>
            <a:ext cx="1327348" cy="323165"/>
          </a:xfrm>
          <a:prstGeom prst="rect">
            <a:avLst/>
          </a:prstGeom>
          <a:solidFill>
            <a:schemeClr val="bg1"/>
          </a:solidFill>
        </p:spPr>
        <p:txBody>
          <a:bodyPr wrap="square" bIns="0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Atmega 328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43613" y="5458265"/>
            <a:ext cx="2331242" cy="323165"/>
          </a:xfrm>
          <a:prstGeom prst="rect">
            <a:avLst/>
          </a:prstGeom>
          <a:solidFill>
            <a:schemeClr val="bg1"/>
          </a:solidFill>
        </p:spPr>
        <p:txBody>
          <a:bodyPr wrap="square" bIns="0" rtlCol="0">
            <a:spAutoFit/>
          </a:bodyPr>
          <a:lstStyle/>
          <a:p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6406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98" b="26073"/>
          <a:stretch/>
        </p:blipFill>
        <p:spPr>
          <a:xfrm>
            <a:off x="4136384" y="1871003"/>
            <a:ext cx="5021684" cy="30245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20396" y="1059112"/>
            <a:ext cx="9566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</a:t>
            </a:r>
            <a:r>
              <a:rPr lang="en-US" sz="2200" dirty="0" smtClean="0">
                <a:solidFill>
                  <a:srgbClr val="0070C0"/>
                </a:solidFill>
              </a:rPr>
              <a:t>IR LED</a:t>
            </a: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32869" y="1087246"/>
            <a:ext cx="17467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</a:t>
            </a:r>
            <a:r>
              <a:rPr lang="en-US" sz="2200" dirty="0" smtClean="0">
                <a:solidFill>
                  <a:srgbClr val="0070C0"/>
                </a:solidFill>
              </a:rPr>
              <a:t>IR RECEIVER</a:t>
            </a: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11988" y="5373857"/>
            <a:ext cx="2335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</a:t>
            </a:r>
            <a:r>
              <a:rPr lang="en-US" sz="2200" dirty="0" smtClean="0">
                <a:solidFill>
                  <a:srgbClr val="0070C0"/>
                </a:solidFill>
              </a:rPr>
              <a:t>LOW RESISTANCE</a:t>
            </a:r>
          </a:p>
          <a:p>
            <a:r>
              <a:rPr lang="en-US" sz="2200" dirty="0" smtClean="0">
                <a:solidFill>
                  <a:srgbClr val="0070C0"/>
                </a:solidFill>
              </a:rPr>
              <a:t>Of RECEIVER</a:t>
            </a: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24688" y="5373857"/>
            <a:ext cx="2335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</a:t>
            </a:r>
            <a:r>
              <a:rPr lang="en-US" sz="2200" dirty="0" smtClean="0">
                <a:solidFill>
                  <a:srgbClr val="0070C0"/>
                </a:solidFill>
              </a:rPr>
              <a:t>HIGH RESISTANCE</a:t>
            </a:r>
          </a:p>
          <a:p>
            <a:r>
              <a:rPr lang="en-US" sz="2200" dirty="0" smtClean="0">
                <a:solidFill>
                  <a:srgbClr val="0070C0"/>
                </a:solidFill>
              </a:rPr>
              <a:t>Of RECEIVER</a:t>
            </a: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65211" y="520503"/>
            <a:ext cx="23352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        IR</a:t>
            </a:r>
          </a:p>
          <a:p>
            <a:r>
              <a:rPr lang="en-US" sz="3200" dirty="0" smtClean="0">
                <a:solidFill>
                  <a:srgbClr val="FF0000"/>
                </a:solidFill>
              </a:rPr>
              <a:t>   SENSOR</a:t>
            </a:r>
            <a:endParaRPr lang="en-US" sz="3200" dirty="0">
              <a:solidFill>
                <a:srgbClr val="FF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85" y="1621007"/>
            <a:ext cx="3581400" cy="375285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982959" y="1621007"/>
            <a:ext cx="2035125" cy="236015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448972" y="1871003"/>
            <a:ext cx="773723" cy="35169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59655" y="3981157"/>
            <a:ext cx="5767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330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006940" y="3997011"/>
            <a:ext cx="5767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10K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006940" y="2989385"/>
            <a:ext cx="12849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RECEIVER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800075" y="3685736"/>
            <a:ext cx="1097870" cy="14067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897945" y="3515137"/>
            <a:ext cx="83492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136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01" r="10011"/>
          <a:stretch/>
        </p:blipFill>
        <p:spPr>
          <a:xfrm rot="5400000">
            <a:off x="2887439" y="708655"/>
            <a:ext cx="6388375" cy="5335239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8510952" y="4093698"/>
            <a:ext cx="1280161" cy="2208628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114671" y="4690180"/>
            <a:ext cx="18428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Pin 2-7 to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Motor Controller</a:t>
            </a:r>
            <a:endParaRPr 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8830" y="4814445"/>
            <a:ext cx="18428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Pin A0-A4 From Sensors</a:t>
            </a:r>
          </a:p>
        </p:txBody>
      </p:sp>
      <p:sp>
        <p:nvSpPr>
          <p:cNvPr id="9" name="Right Arrow 8"/>
          <p:cNvSpPr/>
          <p:nvPr/>
        </p:nvSpPr>
        <p:spPr>
          <a:xfrm>
            <a:off x="2521698" y="4391938"/>
            <a:ext cx="1280161" cy="1612146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flipH="1">
            <a:off x="2521698" y="3612444"/>
            <a:ext cx="1250872" cy="894224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5153" y="3530164"/>
            <a:ext cx="2892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5V &amp; GND 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Powering Up Sensors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6312" y="671853"/>
            <a:ext cx="18428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POWER INPUT FROM BATTERY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151032" y="254316"/>
            <a:ext cx="18428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Programming</a:t>
            </a:r>
          </a:p>
        </p:txBody>
      </p:sp>
      <p:sp>
        <p:nvSpPr>
          <p:cNvPr id="16" name="Right Arrow 15"/>
          <p:cNvSpPr/>
          <p:nvPr/>
        </p:nvSpPr>
        <p:spPr>
          <a:xfrm flipH="1">
            <a:off x="7616391" y="182087"/>
            <a:ext cx="1263134" cy="588852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2889180" y="654426"/>
            <a:ext cx="984576" cy="742740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384344" y="2068250"/>
            <a:ext cx="36883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 smtClean="0">
                <a:solidFill>
                  <a:srgbClr val="FF0000"/>
                </a:solidFill>
              </a:rPr>
              <a:t>        MICROCONTROLLER</a:t>
            </a:r>
          </a:p>
          <a:p>
            <a:pPr algn="ctr"/>
            <a:r>
              <a:rPr lang="en-US" sz="3200" b="1" u="sng" dirty="0" smtClean="0">
                <a:solidFill>
                  <a:srgbClr val="FF0000"/>
                </a:solidFill>
              </a:rPr>
              <a:t>  ARDUINO UNO</a:t>
            </a:r>
            <a:endParaRPr lang="en-US" sz="3200" b="1" u="sng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 rot="5400000">
            <a:off x="4360408" y="4372372"/>
            <a:ext cx="1884420" cy="415498"/>
          </a:xfrm>
          <a:prstGeom prst="rect">
            <a:avLst/>
          </a:prstGeom>
          <a:noFill/>
        </p:spPr>
        <p:txBody>
          <a:bodyPr wrap="square" bIns="0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Atmega 328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51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8192" y="3360863"/>
            <a:ext cx="647114" cy="2672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287586" y="3381962"/>
            <a:ext cx="647114" cy="2672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354492" y="647039"/>
            <a:ext cx="31049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 smtClean="0">
                <a:solidFill>
                  <a:srgbClr val="FF0000"/>
                </a:solidFill>
              </a:rPr>
              <a:t>MOTOR</a:t>
            </a:r>
          </a:p>
          <a:p>
            <a:pPr algn="ctr"/>
            <a:r>
              <a:rPr lang="en-US" sz="3200" u="sng" dirty="0" smtClean="0">
                <a:solidFill>
                  <a:srgbClr val="FF0000"/>
                </a:solidFill>
              </a:rPr>
              <a:t>CONTROLLER</a:t>
            </a:r>
            <a:endParaRPr lang="en-US" sz="3200" u="sng" dirty="0">
              <a:solidFill>
                <a:srgbClr val="FF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2021983"/>
            <a:ext cx="4971245" cy="41212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675" y="647039"/>
            <a:ext cx="5525038" cy="584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80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90"/>
          <a:stretch/>
        </p:blipFill>
        <p:spPr>
          <a:xfrm>
            <a:off x="0" y="1990227"/>
            <a:ext cx="5258256" cy="29200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" r="22412"/>
          <a:stretch/>
        </p:blipFill>
        <p:spPr>
          <a:xfrm>
            <a:off x="5413007" y="0"/>
            <a:ext cx="6765284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8192" y="3360863"/>
            <a:ext cx="647114" cy="2672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287586" y="3381962"/>
            <a:ext cx="647114" cy="2672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61065" y="4178716"/>
            <a:ext cx="604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IN1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329789" y="4074259"/>
            <a:ext cx="604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IN2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3" t="27599" r="55708" b="48408"/>
          <a:stretch/>
        </p:blipFill>
        <p:spPr>
          <a:xfrm>
            <a:off x="2113693" y="4910237"/>
            <a:ext cx="689317" cy="68931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34" t="82440" r="53835"/>
          <a:stretch/>
        </p:blipFill>
        <p:spPr>
          <a:xfrm>
            <a:off x="2390167" y="5599554"/>
            <a:ext cx="506437" cy="504509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2132070" y="4910237"/>
            <a:ext cx="85812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91" r="82193" b="43023"/>
          <a:stretch/>
        </p:blipFill>
        <p:spPr>
          <a:xfrm>
            <a:off x="1177377" y="5217798"/>
            <a:ext cx="936316" cy="15474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12759" y="5091472"/>
            <a:ext cx="767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 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354492" y="647039"/>
            <a:ext cx="31049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 smtClean="0">
                <a:solidFill>
                  <a:srgbClr val="FF0000"/>
                </a:solidFill>
              </a:rPr>
              <a:t>MOTOR</a:t>
            </a:r>
          </a:p>
          <a:p>
            <a:pPr algn="ctr"/>
            <a:r>
              <a:rPr lang="en-US" sz="3200" u="sng" dirty="0" smtClean="0">
                <a:solidFill>
                  <a:srgbClr val="FF0000"/>
                </a:solidFill>
              </a:rPr>
              <a:t>CONTROLLER</a:t>
            </a:r>
            <a:endParaRPr lang="en-US" sz="3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866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651" y="2212065"/>
            <a:ext cx="10058400" cy="335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50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310"/>
          <a:stretch/>
        </p:blipFill>
        <p:spPr>
          <a:xfrm>
            <a:off x="1016635" y="1733762"/>
            <a:ext cx="3288079" cy="33569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310"/>
          <a:stretch/>
        </p:blipFill>
        <p:spPr>
          <a:xfrm>
            <a:off x="7949663" y="1733762"/>
            <a:ext cx="3288079" cy="335699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16635" y="1012874"/>
            <a:ext cx="3288079" cy="16037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949662" y="1012874"/>
            <a:ext cx="3288079" cy="1607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024554" y="2504049"/>
            <a:ext cx="407963" cy="21101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027920" y="2758109"/>
            <a:ext cx="407963" cy="21101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660674" y="3924886"/>
            <a:ext cx="1334551" cy="239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46633" y="3924886"/>
            <a:ext cx="1334551" cy="239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Bent Arrow 11"/>
          <p:cNvSpPr/>
          <p:nvPr/>
        </p:nvSpPr>
        <p:spPr>
          <a:xfrm>
            <a:off x="2034662" y="1635288"/>
            <a:ext cx="977704" cy="643678"/>
          </a:xfrm>
          <a:prstGeom prst="bentArrow">
            <a:avLst/>
          </a:prstGeom>
          <a:solidFill>
            <a:srgbClr val="E737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Bent Arrow 12"/>
          <p:cNvSpPr/>
          <p:nvPr/>
        </p:nvSpPr>
        <p:spPr>
          <a:xfrm flipH="1">
            <a:off x="8341676" y="1635288"/>
            <a:ext cx="944415" cy="643678"/>
          </a:xfrm>
          <a:prstGeom prst="bentArrow">
            <a:avLst>
              <a:gd name="adj1" fmla="val 25000"/>
              <a:gd name="adj2" fmla="val 23907"/>
              <a:gd name="adj3" fmla="val 25000"/>
              <a:gd name="adj4" fmla="val 43750"/>
            </a:avLst>
          </a:prstGeom>
          <a:solidFill>
            <a:srgbClr val="E737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2419642" y="2759862"/>
            <a:ext cx="103871" cy="14151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818917" y="2802906"/>
            <a:ext cx="103871" cy="14151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240813" y="2383444"/>
            <a:ext cx="1603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B0F0"/>
                </a:solidFill>
              </a:rPr>
              <a:t>NO LINE</a:t>
            </a:r>
            <a:endParaRPr lang="en-US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075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1674055" y="3066757"/>
            <a:ext cx="9172135" cy="1814732"/>
            <a:chOff x="1674055" y="3066757"/>
            <a:chExt cx="9172135" cy="1814732"/>
          </a:xfrm>
        </p:grpSpPr>
        <p:grpSp>
          <p:nvGrpSpPr>
            <p:cNvPr id="33" name="Group 32"/>
            <p:cNvGrpSpPr/>
            <p:nvPr/>
          </p:nvGrpSpPr>
          <p:grpSpPr>
            <a:xfrm>
              <a:off x="1674055" y="3066757"/>
              <a:ext cx="9172135" cy="1814732"/>
              <a:chOff x="1674055" y="3066757"/>
              <a:chExt cx="9172135" cy="1814732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1674055" y="3066757"/>
                <a:ext cx="9172135" cy="1814732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Oval 4"/>
              <p:cNvSpPr/>
              <p:nvPr/>
            </p:nvSpPr>
            <p:spPr>
              <a:xfrm>
                <a:off x="5936565" y="3502855"/>
                <a:ext cx="647114" cy="942535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4070251" y="3502854"/>
                <a:ext cx="647114" cy="942535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2203938" y="3502855"/>
                <a:ext cx="647114" cy="942535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7882593" y="3502853"/>
                <a:ext cx="647114" cy="942535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9636361" y="3502853"/>
                <a:ext cx="647114" cy="942535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2353999" y="3789454"/>
                <a:ext cx="5298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S0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4201555" y="3802010"/>
                <a:ext cx="5298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S1</a:t>
                </a:r>
                <a:endParaRPr lang="en-US" dirty="0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7985761" y="3789454"/>
                <a:ext cx="5298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S3</a:t>
                </a:r>
                <a:endParaRPr lang="en-US" dirty="0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9758280" y="3789454"/>
                <a:ext cx="5298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S4</a:t>
                </a:r>
                <a:endParaRPr lang="en-US" dirty="0"/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6067866" y="3780912"/>
              <a:ext cx="5298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S2</a:t>
              </a:r>
              <a:endParaRPr lang="en-US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804100" y="5595644"/>
            <a:ext cx="1587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ERROR</a:t>
            </a:r>
            <a:endParaRPr lang="en-US" sz="2400" dirty="0">
              <a:solidFill>
                <a:srgbClr val="FF0000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2082018" y="5082286"/>
            <a:ext cx="8297556" cy="466133"/>
            <a:chOff x="2082018" y="5082286"/>
            <a:chExt cx="8297556" cy="466133"/>
          </a:xfrm>
        </p:grpSpPr>
        <p:sp>
          <p:nvSpPr>
            <p:cNvPr id="16" name="TextBox 15"/>
            <p:cNvSpPr txBox="1"/>
            <p:nvPr/>
          </p:nvSpPr>
          <p:spPr>
            <a:xfrm>
              <a:off x="6067866" y="5086754"/>
              <a:ext cx="3938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0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82018" y="5086751"/>
              <a:ext cx="6424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-20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805177" y="5086752"/>
              <a:ext cx="5743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20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136500" y="5082286"/>
              <a:ext cx="6061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-15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139480" y="5082286"/>
              <a:ext cx="513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-5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114276" y="5082286"/>
              <a:ext cx="6535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-10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085400" y="5082288"/>
              <a:ext cx="3938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2060"/>
                  </a:solidFill>
                </a:rPr>
                <a:t>5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999232" y="5082288"/>
              <a:ext cx="4964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15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53763" y="5082289"/>
              <a:ext cx="5334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2060"/>
                  </a:solidFill>
                </a:rPr>
                <a:t>10</a:t>
              </a:r>
              <a:endParaRPr lang="en-US" dirty="0">
                <a:solidFill>
                  <a:srgbClr val="002060"/>
                </a:solidFill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4168379" y="604836"/>
            <a:ext cx="3755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        SENSOR ARRAY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684992" y="1789630"/>
            <a:ext cx="47220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</a:rPr>
              <a:t>(S0X10)+</a:t>
            </a:r>
            <a:r>
              <a:rPr lang="en-US" sz="2000" b="1" dirty="0">
                <a:solidFill>
                  <a:srgbClr val="002060"/>
                </a:solidFill>
              </a:rPr>
              <a:t>(</a:t>
            </a:r>
            <a:r>
              <a:rPr lang="en-US" sz="2000" b="1" dirty="0" smtClean="0">
                <a:solidFill>
                  <a:srgbClr val="002060"/>
                </a:solidFill>
              </a:rPr>
              <a:t>S1X20)+(S2X30)+(S3X40)+(S4X50</a:t>
            </a:r>
            <a:r>
              <a:rPr lang="en-US" sz="2000" b="1" dirty="0">
                <a:solidFill>
                  <a:srgbClr val="002060"/>
                </a:solidFill>
              </a:rPr>
              <a:t>)</a:t>
            </a:r>
          </a:p>
          <a:p>
            <a:endParaRPr lang="en-US" dirty="0"/>
          </a:p>
        </p:txBody>
      </p:sp>
      <p:cxnSp>
        <p:nvCxnSpPr>
          <p:cNvPr id="28" name="Straight Connector 27"/>
          <p:cNvCxnSpPr/>
          <p:nvPr/>
        </p:nvCxnSpPr>
        <p:spPr>
          <a:xfrm>
            <a:off x="3545058" y="2236761"/>
            <a:ext cx="486196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731539" y="2276113"/>
            <a:ext cx="47220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</a:rPr>
              <a:t>                       </a:t>
            </a:r>
            <a:r>
              <a:rPr lang="en-US" sz="2000" b="1" dirty="0" smtClean="0">
                <a:solidFill>
                  <a:srgbClr val="002060"/>
                </a:solidFill>
              </a:rPr>
              <a:t>S0+S1+S2+S3+S4</a:t>
            </a:r>
            <a:endParaRPr lang="en-US" sz="2000" b="1" dirty="0">
              <a:solidFill>
                <a:srgbClr val="002060"/>
              </a:solidFill>
            </a:endParaRPr>
          </a:p>
          <a:p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8500114" y="2014048"/>
            <a:ext cx="7001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2060"/>
                </a:solidFill>
              </a:rPr>
              <a:t>- 30</a:t>
            </a:r>
            <a:endParaRPr lang="en-US" sz="2000" b="1" dirty="0">
              <a:solidFill>
                <a:srgbClr val="002060"/>
              </a:solidFill>
            </a:endParaRPr>
          </a:p>
          <a:p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353999" y="2016320"/>
            <a:ext cx="13077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2060"/>
                </a:solidFill>
              </a:rPr>
              <a:t>ERROR=</a:t>
            </a:r>
            <a:endParaRPr lang="en-US" sz="2000" b="1" dirty="0">
              <a:solidFill>
                <a:srgbClr val="002060"/>
              </a:solidFill>
            </a:endParaRPr>
          </a:p>
          <a:p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708125" y="1217744"/>
            <a:ext cx="4768856" cy="46166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On </a:t>
            </a:r>
            <a:r>
              <a:rPr lang="en-US" sz="2400" b="1" smtClean="0">
                <a:solidFill>
                  <a:schemeClr val="bg1"/>
                </a:solidFill>
              </a:rPr>
              <a:t>White S=0               </a:t>
            </a:r>
            <a:r>
              <a:rPr lang="en-US" sz="2400" b="1" dirty="0" smtClean="0"/>
              <a:t>On </a:t>
            </a:r>
            <a:r>
              <a:rPr lang="en-US" sz="2400" b="1" smtClean="0"/>
              <a:t>Black S=1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05251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285</TotalTime>
  <Words>246</Words>
  <Application>Microsoft Office PowerPoint</Application>
  <PresentationFormat>Widescreen</PresentationFormat>
  <Paragraphs>92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Cooper Black</vt:lpstr>
      <vt:lpstr>Courier New</vt:lpstr>
      <vt:lpstr>Office Theme</vt:lpstr>
      <vt:lpstr>SEMINAR ON LINE FOLLOWER ROBOT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ON  LINE FOLLOWER ROBOT</dc:title>
  <dc:creator>KHALED</dc:creator>
  <cp:lastModifiedBy>Nayeem</cp:lastModifiedBy>
  <cp:revision>40</cp:revision>
  <dcterms:created xsi:type="dcterms:W3CDTF">2015-04-08T18:09:21Z</dcterms:created>
  <dcterms:modified xsi:type="dcterms:W3CDTF">2015-04-22T18:53:33Z</dcterms:modified>
</cp:coreProperties>
</file>

<file path=docProps/thumbnail.jpeg>
</file>